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65.wmf" ContentType="image/x-wmf"/>
  <Override PartName="/ppt/media/image64.wmf" ContentType="image/x-wmf"/>
  <Override PartName="/ppt/media/image62.tif" ContentType="image/tiff"/>
  <Override PartName="/ppt/media/image61.wmf" ContentType="image/x-wmf"/>
  <Override PartName="/ppt/media/image59.png" ContentType="image/png"/>
  <Override PartName="/ppt/media/image58.jpeg" ContentType="image/jpeg"/>
  <Override PartName="/ppt/media/image57.tif" ContentType="image/tiff"/>
  <Override PartName="/ppt/media/image56.png" ContentType="image/png"/>
  <Override PartName="/ppt/media/image54.tif" ContentType="image/tiff"/>
  <Override PartName="/ppt/media/image53.tif" ContentType="image/tiff"/>
  <Override PartName="/ppt/media/image50.wmf" ContentType="image/x-wmf"/>
  <Override PartName="/ppt/media/image49.wmf" ContentType="image/x-wmf"/>
  <Override PartName="/ppt/media/image48.wmf" ContentType="image/x-wmf"/>
  <Override PartName="/ppt/media/image52.png" ContentType="image/png"/>
  <Override PartName="/ppt/media/image47.wmf" ContentType="image/x-wmf"/>
  <Override PartName="/ppt/media/image46.wmf" ContentType="image/x-wmf"/>
  <Override PartName="/ppt/media/image44.wmf" ContentType="image/x-wmf"/>
  <Override PartName="/ppt/media/image43.wmf" ContentType="image/x-wmf"/>
  <Override PartName="/ppt/media/image40.png" ContentType="image/png"/>
  <Override PartName="/ppt/media/image39.png" ContentType="image/png"/>
  <Override PartName="/ppt/media/image38.png" ContentType="image/png"/>
  <Override PartName="/ppt/media/image13.wmf" ContentType="image/x-wmf"/>
  <Override PartName="/ppt/media/image42.png" ContentType="image/png"/>
  <Override PartName="/ppt/media/image12.wmf" ContentType="image/x-wmf"/>
  <Override PartName="/ppt/media/image10.tif" ContentType="image/tiff"/>
  <Override PartName="/ppt/media/image45.wmf" ContentType="image/x-wmf"/>
  <Override PartName="/ppt/media/image20.wmf" ContentType="image/x-wmf"/>
  <Override PartName="/ppt/media/image32.wmf" ContentType="image/x-wmf"/>
  <Override PartName="/ppt/media/image63.png" ContentType="image/png"/>
  <Override PartName="/ppt/media/image33.wmf" ContentType="image/x-wmf"/>
  <Override PartName="/ppt/media/image41.png" ContentType="image/png"/>
  <Override PartName="/ppt/media/image11.wmf" ContentType="image/x-wmf"/>
  <Override PartName="/ppt/media/image36.wmf" ContentType="image/x-wmf"/>
  <Override PartName="/ppt/media/image15.jpeg" ContentType="image/jpeg"/>
  <Override PartName="/ppt/media/image37.tif" ContentType="image/tiff"/>
  <Override PartName="/ppt/media/image14.jpeg" ContentType="image/jpeg"/>
  <Override PartName="/ppt/media/image34.wmf" ContentType="image/x-wmf"/>
  <Override PartName="/ppt/media/image9.png" ContentType="image/png"/>
  <Override PartName="/ppt/media/image2.png" ContentType="image/png"/>
  <Override PartName="/ppt/media/image51.wmf" ContentType="image/x-wmf"/>
  <Override PartName="/ppt/media/image1.png" ContentType="image/png"/>
  <Override PartName="/ppt/media/image3.png" ContentType="image/png"/>
  <Override PartName="/ppt/media/image4.png" ContentType="image/png"/>
  <Override PartName="/ppt/media/image55.wmf" ContentType="image/x-wmf"/>
  <Override PartName="/ppt/media/image30.wmf" ContentType="image/x-wmf"/>
  <Override PartName="/ppt/media/image5.png" ContentType="image/png"/>
  <Override PartName="/ppt/media/image31.wmf" ContentType="image/x-wmf"/>
  <Override PartName="/ppt/media/image6.png" ContentType="image/png"/>
  <Override PartName="/ppt/media/image8.jpeg" ContentType="image/jpeg"/>
  <Override PartName="/ppt/media/image16.wmf" ContentType="image/x-wmf"/>
  <Override PartName="/ppt/media/image21.png" ContentType="image/png"/>
  <Override PartName="/ppt/media/image17.wmf" ContentType="image/x-wmf"/>
  <Override PartName="/ppt/media/image22.png" ContentType="image/png"/>
  <Override PartName="/ppt/media/image18.wmf" ContentType="image/x-wmf"/>
  <Override PartName="/ppt/media/image23.png" ContentType="image/png"/>
  <Override PartName="/ppt/media/image19.wmf" ContentType="image/x-wmf"/>
  <Override PartName="/ppt/media/image24.png" ContentType="image/png"/>
  <Override PartName="/ppt/media/image25.png" ContentType="image/png"/>
  <Override PartName="/ppt/media/image27.png" ContentType="image/png"/>
  <Override PartName="/ppt/media/image60.tif" ContentType="image/tiff"/>
  <Override PartName="/ppt/media/image35.png" ContentType="image/png"/>
  <Override PartName="/ppt/media/image7.wmf" ContentType="image/x-wmf"/>
  <Override PartName="/ppt/media/image66.tif" ContentType="image/tiff"/>
  <Override PartName="/ppt/media/image28.jpeg" ContentType="image/jpeg"/>
  <Override PartName="/ppt/media/image26.png" ContentType="image/png"/>
  <Override PartName="/ppt/media/image29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CAF7F700-31FA-447A-AC37-2FA5AD0C1FC9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FAF2EEB1-0462-4F16-9E16-0E37E80C3C20}" type="slidenum">
              <a:rPr b="0" lang="en-US" sz="1300" spc="-1" strike="noStrike">
                <a:solidFill>
                  <a:srgbClr val="000000"/>
                </a:solidFill>
                <a:latin typeface="Times New Roman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  <p:sp>
        <p:nvSpPr>
          <p:cNvPr id="356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/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Forelæsning: 32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 similarity measures because we want them to have small values for similar patches and large values for dissimilar patches.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B2449170-F118-43A7-B78E-506EB3A9B1BB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affine model of intensity distortions is not a completely realistic model, but is a good approximation.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Normalization: So how do we pick a and c?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C4D3A9A-92F6-4AAD-B9EA-CA51EBAE683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Subtract mean to remove additive constant and divide by variance to remove multiplicative contrast change factor. Standard deviation is a good measure of the contrast in a patch – It measures the spread of intensities in the patch.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also be interpreted as the angle (dot product) between the two patch vectors.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next year: Wikipedia has a mistake in NCC where the sum term is divided by n which gives that NCC is not zero. I have removed this in the equation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0349005A-496B-41E8-A035-99A35DEDEA0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Is patch F1 similar to patch F2?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DFC776B-7845-4C13-8290-ACFA949E9F2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SIFT is popular and performs well, so lets go into details of what it does.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implementations available, but also patented.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16599 citations Nov. 2012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B3F1DCA-898B-4413-8773-366851D703F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the overview – lets go into details with each step.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Orientation assignment is not even on this chart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D8E99F02-1048-46F7-92DB-426A73D9E72B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 SIFT Lowe find the closest scale level in the Gaussian pyramid and compute gradients using pixel differences.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gradient measures changes in light. The gradient vector points uphill in direction of steepest ascent. 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Draw on whiteboard a black and white pattern and point at zero gradient and high gradient areas.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93CA3E8-FCA0-451C-9640-9632BD467BB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High peaks mean that we have many gradients pointing in this direction and / or very large gradients. Example: There is an edge near the interest point so its orientations will dominate.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Highest peak is at 170 degrees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Only the peak at 200 degrees is above 80% of the 170 degree peak – height 10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830807C-F2BF-4894-AEC2-329EC053B57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paper suggest 16x16 pixel initial patches, but it can be larger.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8 bin orientation histograms (45 degrees bin width)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4x4 grid of histograms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Orientation image uses pseudo colors to show orientation angle.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507FA32-25D0-4874-A8A0-14B58243953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F6E55EE-55F5-402A-B6B0-D4A963FC1EF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sum runs over all the 128 dimensions of the SIFT feature.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Matching: The best match needs to be significantly better than other matches. Best distance &lt;= Next_Best distance hence r &lt;= 1.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criterion is more stable than just using Best.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C2CBA3F-36B5-468A-A7F5-FB176E90367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And many more with even more exotic names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D51E4A3-725C-47E3-8E2C-E02731EA60F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that DAISY is actually not using histograms but instead splits </a:t>
            </a:r>
            <a:r>
              <a:rPr b="0" lang="en-US" sz="2000" spc="-1" strike="noStrike">
                <a:latin typeface="Arial"/>
              </a:rPr>
              <a:t>gradients to positive and negative parts.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23D0A3C-5437-4C9C-9B72-4A466D626A8F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ROC: Performance summary of binary classifiers (Match or No Match):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Confusion matrix: Summary of frequencies of different types of errors performed by the classifier.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TPR (True Positive Rate): Sensitivity or Recall. Ratio between true positives and all positives. Perfect classifier TPR = 1.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FPR (False Positive Rate): 1-specificity. Ratio between false positives and all negatives. Perfect classifier FPR = 0.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Random guess: Equal amount of False positives and False negatives errors.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we vary r we get a curve (Draw example on whiteboard).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C31D539-8A8F-4063-812E-A29014D76C80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Each curve represents a descriptor. The blue curve is Raw patch.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AUC averaged over scenes and interest point detectors.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race is close – most descriptors have close to equal performance!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2AF25E06-AAFB-4608-AB8E-ED39E62F196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Similar in spirit to SIFT, but dense instead of sparse interest points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Gamma correction: Normalize for differences in camera light response functions.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Gamma correction does not have that big an effect.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Gradients: Not using Gaussian derivatives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Training: Done at fixed scale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Testing: Done at all levels in the pyramid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FD5BDEDE-FC05-4999-8A17-EA1C04DD225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 Block is similar to a SIFT descriptor, except that it is smaller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Four blocks cover each cell (except at borders we need a wider border)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237794A-E646-4E65-8BB8-F2BF3EA4415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feature vector for a block is similar to SIFT and HoG is concatenation of features from all blocks 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Epsilon to avoid zero gradients in flat image regions. This is an issue for dense approaches usually not for interest point based approaches (except for maybe MSER)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Peak clipping = hysteresis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After normalization each cell contributes to 4 blocks (normalization over a bigger area)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More on classifiers in StatML, but we can think of it as learning a filter for the detection window feature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D7E90F3-92B0-497C-962D-7CB34573EBD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 the paper they use a soft margin linear SVM, but we could use other classifiers.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Soft margin y(w*x-b)&gt;= 1 – epsilon and minimize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 Sum epsilons + ½ ||w||^2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From left to right: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Average gradient magnitude image over all training images (a “ghost” of the training set)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Maximum positive SVM weights per block (most likely pedestrian)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Minimum negative SVM weights per block (most likely non-pedestrian)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Test image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HoG (for each block accumulate the 4 cell histograms) </a:t>
            </a:r>
            <a:endParaRPr b="0" lang="en-US" sz="2000" spc="-1" strike="noStrike">
              <a:latin typeface="Arial"/>
            </a:endParaRPr>
          </a:p>
          <a:p>
            <a:pPr marL="228600" indent="-22752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And g) HoG weighted by SVM positive / negative weights (positive and negative class)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CBC649CE-3EE3-4B05-BB2A-87F449DFCEC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Results averaged over all 60 scenes.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DoG and fixed scale Harris does well, except fixed scale Harris performs poorly over scale.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Multi-scale Harris actually perform quite well (/not included).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4334BCD-6279-42FD-99AF-5A0ED651BAC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ROC: Performance summary of binary classifiers (Match or No Match):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Confusion matrix: Summary of frequencies of different types of errors performed by the classifier.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TPR (True Positive Rate): Sensitivity or Recall. Ratio between true positives and all positives. Perfect classifier TPR = 1.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FPR (False Positive Rate): 1-specificity. Ratio between false positives and all negatives. Perfect classifier FPR = 0.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Random guess: Equal amount of False positives and False negatives errors.</a:t>
            </a:r>
            <a:endParaRPr b="0" lang="en-US" sz="20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we vary r we get a curve (Draw example on whiteboard).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7975F605-6E24-4487-A78C-B268C1B2A49E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Find potential matches – in principal we can have several candidates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71B37404-A0F6-4321-996C-09057ED6D96D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520" cy="359928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360" cy="431856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28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Is patch F1 similar to patch F2?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4143240" y="9120240"/>
            <a:ext cx="3169080" cy="478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5D3F9A6-1332-4840-95B4-310B1BDEB0B3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1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880" cy="1478520"/>
          </a:xfrm>
          <a:prstGeom prst="rect">
            <a:avLst/>
          </a:prstGeom>
          <a:ln w="9360"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0" y="1504800"/>
            <a:ext cx="914292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image" Target="../media/image34.wmf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wmf"/><Relationship Id="rId3" Type="http://schemas.openxmlformats.org/officeDocument/2006/relationships/image" Target="../media/image46.wmf"/><Relationship Id="rId4" Type="http://schemas.openxmlformats.org/officeDocument/2006/relationships/image" Target="../media/image47.wmf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tif"/><Relationship Id="rId2" Type="http://schemas.openxmlformats.org/officeDocument/2006/relationships/image" Target="../media/image54.tif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tif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tif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2.tif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tif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5" Type="http://schemas.openxmlformats.org/officeDocument/2006/relationships/image" Target="../media/image18.wmf"/><Relationship Id="rId6" Type="http://schemas.openxmlformats.org/officeDocument/2006/relationships/image" Target="../media/image19.wmf"/><Relationship Id="rId7" Type="http://schemas.openxmlformats.org/officeDocument/2006/relationships/image" Target="../media/image20.wmf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85800" y="2130480"/>
            <a:ext cx="7771320" cy="1945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Descriptors:</a:t>
            </a:r>
            <a:br/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Interest Points, attributing them with descriptors and and matching them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371600" y="4293000"/>
            <a:ext cx="6399720" cy="1344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François Lauze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11280" y="476280"/>
            <a:ext cx="6768000" cy="819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E P A R T M E N T  O F  C O M P U T E R  S C I E N C 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 N I V E R S I T Y   O F   C O P E N H A G E N</a:t>
            </a:r>
            <a:br/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raw pixel patches as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Represent a patch with the raw pixels – the patch is the descriptor.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Compare patches pixel by pixel, e.g. by</a:t>
            </a:r>
            <a:br/>
            <a:br/>
            <a:br/>
            <a:br/>
            <a:br/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(For simplicity lets assume gray scale intensities and the sums are over all pixels in the patches.)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(Patches must be of equal size)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This is referred to as either 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DejaVu Sans"/>
              </a:rPr>
              <a:t>distances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or dissimilarities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427040" y="3015000"/>
            <a:ext cx="6330240" cy="164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raw pixel patches as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need to compensate for changes in illumination conditions, because …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Contrast change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and change in brightness level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(affine model):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want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F’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to have zero distance, but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Normalisation: can I find a (intensity) affine invariant change?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3250440" y="3242520"/>
            <a:ext cx="1961280" cy="32328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3200400" y="4297680"/>
            <a:ext cx="2113920" cy="97092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2709360" y="5943600"/>
            <a:ext cx="4514040" cy="504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patches: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Normalized cross correlation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Compute mean intensity and standard deviation for each patch</a:t>
            </a:r>
            <a:br/>
            <a:br/>
            <a:br/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(sum over all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pixels in patches)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Measure distance with normalized cross correlation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Affine intensity invariance: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698480" y="2244600"/>
            <a:ext cx="6241680" cy="150408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1645920" y="4694040"/>
            <a:ext cx="6400800" cy="70092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tretch/>
        </p:blipFill>
        <p:spPr>
          <a:xfrm>
            <a:off x="1645920" y="6035040"/>
            <a:ext cx="566928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3" name="Picture 3" descr=""/>
          <p:cNvPicPr/>
          <p:nvPr/>
        </p:nvPicPr>
        <p:blipFill>
          <a:blip r:embed="rId1"/>
          <a:stretch/>
        </p:blipFill>
        <p:spPr>
          <a:xfrm>
            <a:off x="4572000" y="2743200"/>
            <a:ext cx="4342320" cy="2886480"/>
          </a:xfrm>
          <a:prstGeom prst="rect">
            <a:avLst/>
          </a:prstGeom>
          <a:ln w="9360">
            <a:noFill/>
          </a:ln>
        </p:spPr>
      </p:pic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152280" y="2743200"/>
            <a:ext cx="4342320" cy="2886480"/>
          </a:xfrm>
          <a:prstGeom prst="rect">
            <a:avLst/>
          </a:prstGeom>
          <a:ln w="9360">
            <a:noFill/>
          </a:ln>
        </p:spPr>
      </p:pic>
      <p:pic>
        <p:nvPicPr>
          <p:cNvPr id="265" name="Picture 4" descr=""/>
          <p:cNvPicPr/>
          <p:nvPr/>
        </p:nvPicPr>
        <p:blipFill>
          <a:blip r:embed="rId3"/>
          <a:stretch/>
        </p:blipFill>
        <p:spPr>
          <a:xfrm>
            <a:off x="2209680" y="1523880"/>
            <a:ext cx="1332360" cy="93312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 rot="5400000">
            <a:off x="1639440" y="2323800"/>
            <a:ext cx="1522800" cy="83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4419720" y="1676520"/>
            <a:ext cx="456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8" name="Picture 18" descr=""/>
          <p:cNvPicPr/>
          <p:nvPr/>
        </p:nvPicPr>
        <p:blipFill>
          <a:blip r:embed="rId4"/>
          <a:stretch/>
        </p:blipFill>
        <p:spPr>
          <a:xfrm>
            <a:off x="5448240" y="1525320"/>
            <a:ext cx="1332360" cy="930240"/>
          </a:xfrm>
          <a:prstGeom prst="rect">
            <a:avLst/>
          </a:prstGeom>
          <a:ln>
            <a:noFill/>
          </a:ln>
        </p:spPr>
      </p:pic>
      <p:sp>
        <p:nvSpPr>
          <p:cNvPr id="269" name="CustomShape 4"/>
          <p:cNvSpPr/>
          <p:nvPr/>
        </p:nvSpPr>
        <p:spPr>
          <a:xfrm flipH="1" rot="16200000">
            <a:off x="5524560" y="2552400"/>
            <a:ext cx="144684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0" name="CustomShape 5"/>
          <p:cNvSpPr/>
          <p:nvPr/>
        </p:nvSpPr>
        <p:spPr>
          <a:xfrm>
            <a:off x="609480" y="5867280"/>
            <a:ext cx="83048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Raw pixel descriptor: Use pixels in patch and compare with Normalized Cross Correlation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4209120" y="1981440"/>
            <a:ext cx="545400" cy="30420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6"/>
          <a:stretch/>
        </p:blipFill>
        <p:spPr>
          <a:xfrm>
            <a:off x="6883560" y="1739880"/>
            <a:ext cx="494640" cy="53280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7"/>
          <a:stretch/>
        </p:blipFill>
        <p:spPr>
          <a:xfrm>
            <a:off x="1600200" y="1752480"/>
            <a:ext cx="456480" cy="53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 problems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patch size should we use?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the detection scale and resample so both patches have equal size in pixels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this approach robust to scale changes in the scene?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Yes, if we do the resampling (see above)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this approach robust to rotation in the scene?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No, this will lead to large dissimilarities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it robust to perspective distortions?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No, this will lead to large dissimilarities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Invariant Feature Transform (SIFT)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is a very popular descriptor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(Google. Scholar says 59369 citations Nov. 2020).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invariance: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is obtained by using the DoG blob detector which is multi-scale. Descriptor build at these interest points in scale-space.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After detection we have an interest point at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Rotational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Estimate an orientation of the interest point and build the descriptor relative to this.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Translational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some extend by construction of the descriptor (more on this)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Illumination invariance: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By construction of the descriptor (more on this)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6260040" y="3495960"/>
            <a:ext cx="963360" cy="29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200" y="457200"/>
            <a:ext cx="327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676520" y="304920"/>
            <a:ext cx="5473080" cy="613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5" dur="indefinite" restart="never" nodeType="tmRoot">
          <p:childTnLst>
            <p:seq>
              <p:cTn id="2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SIFT: Rotational invariance by orientation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assignment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 detection scale compute image gradients</a:t>
            </a:r>
            <a:br/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Gradient orientation and magnitude images</a:t>
            </a:r>
            <a:br/>
            <a:br/>
            <a:br/>
            <a:br/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Build a 32 bin orientation histogram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neighborhood around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Every point weighted with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a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Gaussian window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879360" y="2133720"/>
            <a:ext cx="356832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all points in the image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4" name="Picture 13" descr=""/>
          <p:cNvPicPr/>
          <p:nvPr/>
        </p:nvPicPr>
        <p:blipFill>
          <a:blip r:embed="rId1"/>
          <a:stretch/>
        </p:blipFill>
        <p:spPr>
          <a:xfrm>
            <a:off x="5868000" y="3543840"/>
            <a:ext cx="3275640" cy="331380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822960" y="2174400"/>
            <a:ext cx="3112200" cy="37872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914400" y="3109320"/>
            <a:ext cx="3657240" cy="84132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886320" y="3983040"/>
            <a:ext cx="3411000" cy="63396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4339800" y="5029200"/>
            <a:ext cx="963360" cy="29592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6"/>
          <a:stretch/>
        </p:blipFill>
        <p:spPr>
          <a:xfrm>
            <a:off x="3357720" y="5722920"/>
            <a:ext cx="2620440" cy="29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SIFT: Rotational invariance by orientation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assignment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57200" y="1600200"/>
            <a:ext cx="403740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Find highest peak and its orientation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interest point descriptor using this orientation</a:t>
            </a:r>
            <a:endParaRPr b="0" lang="en-US" sz="2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 all other peaks larger than 80% of the highest peak – also create a descriptor using theses orientations.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2" name="Content Placeholder 6" descr=""/>
          <p:cNvPicPr/>
          <p:nvPr/>
        </p:nvPicPr>
        <p:blipFill>
          <a:blip r:embed="rId1"/>
          <a:srcRect l="0" t="-20830" r="0" b="-20830"/>
          <a:stretch/>
        </p:blipFill>
        <p:spPr>
          <a:xfrm>
            <a:off x="4648320" y="1600200"/>
            <a:ext cx="4037400" cy="4524840"/>
          </a:xfrm>
          <a:prstGeom prst="rect">
            <a:avLst/>
          </a:prstGeom>
          <a:ln w="9360"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6228360" y="5445360"/>
            <a:ext cx="1510920" cy="33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degrees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07640" y="93240"/>
            <a:ext cx="327564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descriptor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274320" y="4726440"/>
            <a:ext cx="1675440" cy="302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8-bin histograms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7589520" y="2011680"/>
            <a:ext cx="1526040" cy="302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Orientation image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2116440" y="640080"/>
            <a:ext cx="5473080" cy="613332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5563440" y="822960"/>
            <a:ext cx="837360" cy="26604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5563440" y="2881080"/>
            <a:ext cx="837360" cy="22788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4"/>
          <a:stretch/>
        </p:blipFill>
        <p:spPr>
          <a:xfrm>
            <a:off x="7647120" y="1679760"/>
            <a:ext cx="748440" cy="24048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3689280" y="2011680"/>
            <a:ext cx="1522800" cy="3027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Gradient images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Plan for today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Detector comparison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 construction, SIFT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 level descriptors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descriptor: Details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8-bin orientation histograms: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adding to bin, every data point is weighted with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a Gaussian aperture window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Adding a data point to a bin also add a little to the neighboring bins (linear interpolation)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Pixels on the other side of a histogram grid border contributes a little to the histogram (linear interpolation)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Feature vector: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8-bin histograms from the 4x4 grid into one vector with dimensionality 4x4x8 = 128.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4343400" y="2438280"/>
            <a:ext cx="1967760" cy="26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descriptor: Details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 of feature vector: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Normalize the feature vector: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Non-linear illumination changes (e.g. shadows) may cause high gradient magnitudes locally.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Therefore reduce all bin values larger than 0.2 down to 0.2.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Renormalize (normalize again):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4937760" y="2560320"/>
            <a:ext cx="2094840" cy="38016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5212080" y="4466160"/>
            <a:ext cx="2094840" cy="38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7" dur="indefinite" restart="never" nodeType="tmRoot">
          <p:childTnLst>
            <p:seq>
              <p:cTn id="338" dur="indefinite" nodeType="mainSeq">
                <p:childTnLst>
                  <p:par>
                    <p:cTn id="339" fill="hold">
                      <p:stCondLst>
                        <p:cond delay="0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matching: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5828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SIFT features are compared with Euclidean distance (L2-norm):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SIFT features: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match is accepted if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Best refers to the distance for the pair of features with smallest distance.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2nd Best refers to the distance for the pair of features with second smallest distance.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4242240" y="3657600"/>
            <a:ext cx="1701000" cy="64692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1879200" y="1975680"/>
            <a:ext cx="4488840" cy="109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7" dur="indefinite" restart="never" nodeType="tmRoot">
          <p:childTnLst>
            <p:seq>
              <p:cTn id="368" dur="indefinite" nodeType="mainSeq">
                <p:childTnLst>
                  <p:par>
                    <p:cTn id="369" fill="hold">
                      <p:stCondLst>
                        <p:cond delay="0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-22860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Results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4" name="Content Placeholder 3" descr=""/>
          <p:cNvPicPr/>
          <p:nvPr/>
        </p:nvPicPr>
        <p:blipFill>
          <a:blip r:embed="rId1"/>
          <a:srcRect l="0" t="-17067" r="0" b="-17067"/>
          <a:stretch/>
        </p:blipFill>
        <p:spPr>
          <a:xfrm>
            <a:off x="457200" y="0"/>
            <a:ext cx="8228520" cy="4524840"/>
          </a:xfrm>
          <a:prstGeom prst="rect">
            <a:avLst/>
          </a:prstGeom>
          <a:ln w="9360">
            <a:noFill/>
          </a:ln>
        </p:spPr>
      </p:pic>
      <p:pic>
        <p:nvPicPr>
          <p:cNvPr id="315" name="Picture 4" descr=""/>
          <p:cNvPicPr/>
          <p:nvPr/>
        </p:nvPicPr>
        <p:blipFill>
          <a:blip r:embed="rId2"/>
          <a:stretch/>
        </p:blipFill>
        <p:spPr>
          <a:xfrm>
            <a:off x="2057400" y="3638880"/>
            <a:ext cx="6628320" cy="3332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9" dur="indefinite" restart="never" nodeType="tmRoot">
          <p:childTnLst>
            <p:seq>
              <p:cTn id="4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 invariance’s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57200" y="14940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invariance: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(DoG) detector and further processing done at detection scale 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Rotational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orientation assignment procedure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Approximate translational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grid of histograms. Can handle translations up to 4 pixels (within a grid cell).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Affine illumination invariance: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choice of gradients additive brightness invariance is obtained. From normalization we obtain invariance to multiplicative contrast change. 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Reduction of peaks give some robustness to nonlinear changes such as shadows 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01" dur="indefinite" restart="never" nodeType="tmRoot">
          <p:childTnLst>
            <p:seq>
              <p:cTn id="402" dur="indefinite" nodeType="mainSeq">
                <p:childTnLst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 problems for SIFT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Perspective distortion, but may be extended to become affine invariant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Non-linear illumination such as cast shadows, changes to light color, and material reflection properties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 is fairly high dimensional (128 dim.) and redundant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Variations on SIFT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many variations of the SIFT descriptor: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GLOH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DAISY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 SIFT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Opponent SIFT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Gaussian opponent SIFT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CSIFT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ORB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BRISK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FREAK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47" dur="indefinite" restart="never" nodeType="tmRoot">
          <p:childTnLst>
            <p:seq>
              <p:cTn id="4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DAISY – a common SIFT variation: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Locations and spread of histograms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3" name="Content Placeholder 3" descr=""/>
          <p:cNvPicPr/>
          <p:nvPr/>
        </p:nvPicPr>
        <p:blipFill>
          <a:blip r:embed="rId1"/>
          <a:srcRect l="-47520" t="0" r="-47520" b="0"/>
          <a:stretch/>
        </p:blipFill>
        <p:spPr>
          <a:xfrm>
            <a:off x="457200" y="1600200"/>
            <a:ext cx="8228520" cy="45248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49" dur="indefinite" restart="never" nodeType="tmRoot">
          <p:childTnLst>
            <p:seq>
              <p:cTn id="4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274680"/>
            <a:ext cx="627408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best descriptor ?</a:t>
            </a:r>
            <a:br/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Detector and Descriptor performance is difficult to separate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Much work has been done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are not conclusive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often best, but is very slow, and hard to implement correct. If made affine invariant even slower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SURF sometimes ok, but performance may vary. Fast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ORB, BRISC and other ”binary descriptors” often perform inferior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51" dur="indefinite" restart="never" nodeType="tmRoot">
          <p:childTnLst>
            <p:seq>
              <p:cTn id="4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Aside: ROC and AUC?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57200" y="1600200"/>
            <a:ext cx="403740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Receiver operating characteristic (ROC):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TPR = TP / P (Recall)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FPR = FP / N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 under the ROC curve (AUC):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AUC close to 1 is good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probability of a correct match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8" name="Picture 4" descr=""/>
          <p:cNvPicPr/>
          <p:nvPr/>
        </p:nvPicPr>
        <p:blipFill>
          <a:blip r:embed="rId1"/>
          <a:stretch/>
        </p:blipFill>
        <p:spPr>
          <a:xfrm>
            <a:off x="4579920" y="2209680"/>
            <a:ext cx="4715280" cy="4723200"/>
          </a:xfrm>
          <a:prstGeom prst="rect">
            <a:avLst/>
          </a:prstGeom>
          <a:ln>
            <a:noFill/>
          </a:ln>
        </p:spPr>
      </p:pic>
      <p:sp>
        <p:nvSpPr>
          <p:cNvPr id="329" name="CustomShape 3"/>
          <p:cNvSpPr/>
          <p:nvPr/>
        </p:nvSpPr>
        <p:spPr>
          <a:xfrm>
            <a:off x="6705720" y="6473880"/>
            <a:ext cx="2208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0" name="Picture 6" descr=""/>
          <p:cNvPicPr/>
          <p:nvPr/>
        </p:nvPicPr>
        <p:blipFill>
          <a:blip r:embed="rId2"/>
          <a:stretch/>
        </p:blipFill>
        <p:spPr>
          <a:xfrm>
            <a:off x="5325480" y="88920"/>
            <a:ext cx="3588840" cy="234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3" dur="indefinite" restart="never" nodeType="tmRoot">
          <p:childTnLst>
            <p:seq>
              <p:cTn id="454" dur="indefinite" nodeType="mainSeq">
                <p:childTnLst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 which detectors are the best?</a:t>
            </a:r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37400" y="5131800"/>
            <a:ext cx="7950960" cy="1248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Kim S. Pedersen DIKU, Anders Dahl and Henrik Aanæs from DTU</a:t>
            </a:r>
            <a:endParaRPr b="0" lang="en-US" sz="18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Interesting Interest Points. </a:t>
            </a:r>
            <a:endParaRPr b="0" lang="en-US" sz="1800" spc="-1" strike="noStrike">
              <a:latin typeface="Arial"/>
            </a:endParaRPr>
          </a:p>
          <a:p>
            <a:pPr marL="343080" indent="-34200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International Journal of Computer Vision, 97:18 – 35, 2012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Picture 2" descr=""/>
          <p:cNvPicPr/>
          <p:nvPr/>
        </p:nvPicPr>
        <p:blipFill>
          <a:blip r:embed="rId1"/>
          <a:stretch/>
        </p:blipFill>
        <p:spPr>
          <a:xfrm>
            <a:off x="5004000" y="1858680"/>
            <a:ext cx="3161880" cy="2217960"/>
          </a:xfrm>
          <a:prstGeom prst="rect">
            <a:avLst/>
          </a:prstGeom>
          <a:ln w="9360"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001160" y="3351240"/>
            <a:ext cx="47707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We Want to Control it All in a Systematic Way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066680" y="4102200"/>
            <a:ext cx="3529800" cy="634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at a Glance, Descriptors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2" name="Picture 5" descr=""/>
          <p:cNvPicPr/>
          <p:nvPr/>
        </p:nvPicPr>
        <p:blipFill>
          <a:blip r:embed="rId1"/>
          <a:stretch/>
        </p:blipFill>
        <p:spPr>
          <a:xfrm>
            <a:off x="1187280" y="1773360"/>
            <a:ext cx="5904360" cy="4677120"/>
          </a:xfrm>
          <a:prstGeom prst="rect">
            <a:avLst/>
          </a:prstGeom>
          <a:ln w="9360"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7165080" y="2011680"/>
            <a:ext cx="1704240" cy="284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3" dur="indefinite" restart="never" nodeType="tmRoot">
          <p:childTnLst>
            <p:seq>
              <p:cTn id="4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Object detection using Histograms of Oriented Gradients (HoG) features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(Dalal &amp; Triggs’05)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the sliding detection window approach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 of image prior to detection: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all RGB channels</a:t>
            </a: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Compute gradient image multi-scale pyramid: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each color channel, compute intensity gradients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each pixel, pick the gradient from the color channel with largest gradient magnitude (simple color gradient)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6" name="Picture 3" descr=""/>
          <p:cNvPicPr/>
          <p:nvPr/>
        </p:nvPicPr>
        <p:blipFill>
          <a:blip r:embed="rId1"/>
          <a:stretch/>
        </p:blipFill>
        <p:spPr>
          <a:xfrm>
            <a:off x="0" y="5157360"/>
            <a:ext cx="9142920" cy="68760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6959520" y="1689120"/>
            <a:ext cx="201852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5" dur="indefinite" restart="never" nodeType="tmRoot">
          <p:childTnLst>
            <p:seq>
              <p:cTn id="466" dur="indefinite" nodeType="mainSeq">
                <p:childTnLst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Histograms of Oriented Gradients (HoG) feature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(Applied to complete detection window)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Divide the detection window into 8 x 8 pixels non-overlapping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cells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Divide the detection window into 16 x 16 pixels overlapping (8 pixel stride)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blocks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covering 2 x 2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cells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0" name="Picture 5" descr=""/>
          <p:cNvPicPr/>
          <p:nvPr/>
        </p:nvPicPr>
        <p:blipFill>
          <a:blip r:embed="rId1"/>
          <a:stretch/>
        </p:blipFill>
        <p:spPr>
          <a:xfrm>
            <a:off x="533520" y="3543120"/>
            <a:ext cx="3275640" cy="3313800"/>
          </a:xfrm>
          <a:prstGeom prst="rect">
            <a:avLst/>
          </a:prstGeom>
          <a:ln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1828800" y="3276720"/>
            <a:ext cx="8370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3733920" y="4038480"/>
            <a:ext cx="60840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3" name="Picture 10" descr=""/>
          <p:cNvPicPr/>
          <p:nvPr/>
        </p:nvPicPr>
        <p:blipFill>
          <a:blip r:embed="rId2"/>
          <a:stretch/>
        </p:blipFill>
        <p:spPr>
          <a:xfrm>
            <a:off x="4880880" y="3424680"/>
            <a:ext cx="3660480" cy="3432240"/>
          </a:xfrm>
          <a:prstGeom prst="rect">
            <a:avLst/>
          </a:prstGeom>
          <a:ln>
            <a:noFill/>
          </a:ln>
        </p:spPr>
      </p:pic>
      <p:sp>
        <p:nvSpPr>
          <p:cNvPr id="344" name="CustomShape 5"/>
          <p:cNvSpPr/>
          <p:nvPr/>
        </p:nvSpPr>
        <p:spPr>
          <a:xfrm>
            <a:off x="4038480" y="3276720"/>
            <a:ext cx="9133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Blocks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 flipH="1" rot="16200000">
            <a:off x="4871520" y="3270960"/>
            <a:ext cx="315360" cy="1065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4343400" y="4229280"/>
            <a:ext cx="913320" cy="646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499" dur="indefinite" restart="never" nodeType="tmRoot">
          <p:childTnLst>
            <p:seq>
              <p:cTn id="500" dur="indefinite" nodeType="mainSeq">
                <p:childTnLst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Histograms of Oriented Gradients (HoG) feature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(Applied to a detection window)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each block: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cell histogram vectors to a feature vector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Normalize feature vector:</a:t>
            </a:r>
            <a:endParaRPr b="0" lang="en-US" sz="20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Euclidean:</a:t>
            </a:r>
            <a:endParaRPr b="0" lang="en-US" sz="2000" spc="-1" strike="noStrike">
              <a:latin typeface="Arial"/>
            </a:endParaRPr>
          </a:p>
          <a:p>
            <a:pPr lvl="2" marL="1143000" indent="-2275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Peak clipping followed by renormalization (just as in SIFT)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detection window: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block feature vectors to form a joint feature vector for the detection window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Dimensionality for 64 x 128 = 8192 pixels detection window: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bins x 4 cells x (7 x 15) blocks = </a:t>
            </a:r>
            <a:r>
              <a:rPr b="0" lang="en-US" sz="2000" spc="-1" strike="noStrike">
                <a:solidFill>
                  <a:srgbClr val="00b0f0"/>
                </a:solidFill>
                <a:latin typeface="Arial"/>
                <a:ea typeface="ＭＳ Ｐゴシック"/>
              </a:rPr>
              <a:t>3780 dimensions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Apply a classifier to the joint feature vector – the detection window feature (Dalal &amp; Triggs uses a linear Support Vector Machine (SVM))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2971800" y="2692440"/>
            <a:ext cx="2069280" cy="49464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7467480" y="2120760"/>
            <a:ext cx="227880" cy="22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3" dur="indefinite" restart="never" nodeType="tmRoot">
          <p:childTnLst>
            <p:seq>
              <p:cTn id="524" dur="indefinite" nodeType="mainSeq">
                <p:childTnLst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HoG features visualized</a:t>
            </a:r>
            <a:br/>
            <a:endParaRPr b="0" lang="en-US" sz="2400" spc="-1" strike="noStrike">
              <a:latin typeface="Arial"/>
            </a:endParaRPr>
          </a:p>
        </p:txBody>
      </p:sp>
      <p:pic>
        <p:nvPicPr>
          <p:cNvPr id="352" name="Content Placeholder 3" descr=""/>
          <p:cNvPicPr/>
          <p:nvPr/>
        </p:nvPicPr>
        <p:blipFill>
          <a:blip r:embed="rId1"/>
          <a:srcRect l="0" t="-49019" r="0" b="-49019"/>
          <a:stretch/>
        </p:blipFill>
        <p:spPr>
          <a:xfrm>
            <a:off x="457200" y="2061000"/>
            <a:ext cx="8228520" cy="4308840"/>
          </a:xfrm>
          <a:prstGeom prst="rect">
            <a:avLst/>
          </a:prstGeom>
          <a:ln w="9360"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939600" y="1917000"/>
            <a:ext cx="71312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HOG has shown successful in detecting (upright) people, but can be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difficult to adapt to other cases.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69" dur="indefinite" restart="never" nodeType="tmRoot">
          <p:childTnLst>
            <p:seq>
              <p:cTn id="5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011680" y="2560320"/>
            <a:ext cx="5760720" cy="188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- David Lowe’s paper (SIFT-1.pdf in Absalon)</a:t>
            </a:r>
            <a:endParaRPr b="1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1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- Next time: </a:t>
            </a:r>
            <a:endParaRPr b="1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   </a:t>
            </a:r>
            <a:r>
              <a:rPr b="1" lang="en-US" sz="2000" spc="-1" strike="noStrike">
                <a:latin typeface="Arial"/>
              </a:rPr>
              <a:t>- Imaged formation, </a:t>
            </a:r>
            <a:endParaRPr b="1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   </a:t>
            </a:r>
            <a:r>
              <a:rPr b="1" lang="en-US" sz="2000" spc="-1" strike="noStrike">
                <a:latin typeface="Arial"/>
              </a:rPr>
              <a:t>- light models, </a:t>
            </a:r>
            <a:endParaRPr b="1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   </a:t>
            </a:r>
            <a:r>
              <a:rPr b="1" lang="en-US" sz="2000" spc="-1" strike="noStrike">
                <a:latin typeface="Arial"/>
              </a:rPr>
              <a:t>- photometric stereo</a:t>
            </a:r>
            <a:endParaRPr b="1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latin typeface="Arial"/>
              </a:rPr>
              <a:t>     </a:t>
            </a:r>
            <a:r>
              <a:rPr b="1" lang="en-US" sz="2000" spc="-1" strike="noStrike">
                <a:latin typeface="Arial"/>
              </a:rPr>
              <a:t>(much more my cup of tea...)</a:t>
            </a:r>
            <a:endParaRPr b="1" lang="en-US" sz="2000" spc="-1" strike="noStrike">
              <a:latin typeface="Arial"/>
            </a:endParaRPr>
          </a:p>
        </p:txBody>
      </p:sp>
    </p:spTree>
  </p:cSld>
  <p:timing>
    <p:tnLst>
      <p:par>
        <p:cTn id="571" dur="indefinite" restart="never" nodeType="tmRoot">
          <p:childTnLst>
            <p:seq>
              <p:cTn id="5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79280" y="76320"/>
            <a:ext cx="77713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Effect of position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1042920" y="981000"/>
            <a:ext cx="6336360" cy="51868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Aside: ROC and AUC?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57200" y="1600200"/>
            <a:ext cx="403740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Receiver operating characteristic (ROC):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TPR = TP / P (Recall)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FPR = FP / N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 under the ROC curve (AUC):</a:t>
            </a:r>
            <a:endParaRPr b="0" lang="en-US" sz="28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AUC close to 1 is good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probability of a correct match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6" name="Picture 4" descr=""/>
          <p:cNvPicPr/>
          <p:nvPr/>
        </p:nvPicPr>
        <p:blipFill>
          <a:blip r:embed="rId1"/>
          <a:stretch/>
        </p:blipFill>
        <p:spPr>
          <a:xfrm>
            <a:off x="4579920" y="2209680"/>
            <a:ext cx="4715280" cy="472320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6705720" y="6473880"/>
            <a:ext cx="2208600" cy="30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8" name="Picture 6" descr=""/>
          <p:cNvPicPr/>
          <p:nvPr/>
        </p:nvPicPr>
        <p:blipFill>
          <a:blip r:embed="rId2"/>
          <a:stretch/>
        </p:blipFill>
        <p:spPr>
          <a:xfrm>
            <a:off x="5325480" y="88920"/>
            <a:ext cx="3588840" cy="2348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Light is more disruptive than position (angle &amp; scale).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Many different evaluations on different databases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Best Performers: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Variants</a:t>
            </a:r>
            <a:endParaRPr b="0" lang="en-US" sz="20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DoG (SIFT Blobs)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9996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Less well performers:</a:t>
            </a:r>
            <a:endParaRPr b="0" lang="en-US" sz="2400" spc="-1" strike="noStrike">
              <a:latin typeface="Arial"/>
            </a:endParaRPr>
          </a:p>
          <a:p>
            <a:pPr lvl="1" marL="743040" indent="-2847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MSER, FAST, Hessian Laplace Variants, etc.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Strategy Illustrated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4140000" y="1196640"/>
            <a:ext cx="4679280" cy="3743280"/>
          </a:xfrm>
          <a:prstGeom prst="rect">
            <a:avLst/>
          </a:prstGeom>
          <a:ln w="9360">
            <a:noFill/>
          </a:ln>
        </p:spPr>
      </p:pic>
      <p:pic>
        <p:nvPicPr>
          <p:cNvPr id="233" name="Picture 5" descr=""/>
          <p:cNvPicPr/>
          <p:nvPr/>
        </p:nvPicPr>
        <p:blipFill>
          <a:blip r:embed="rId2"/>
          <a:stretch/>
        </p:blipFill>
        <p:spPr>
          <a:xfrm>
            <a:off x="6440760" y="4732560"/>
            <a:ext cx="2522520" cy="2041200"/>
          </a:xfrm>
          <a:prstGeom prst="rect">
            <a:avLst/>
          </a:prstGeom>
          <a:ln w="9360">
            <a:noFill/>
          </a:ln>
        </p:spPr>
      </p:pic>
      <p:pic>
        <p:nvPicPr>
          <p:cNvPr id="234" name="Picture 6" descr=""/>
          <p:cNvPicPr/>
          <p:nvPr/>
        </p:nvPicPr>
        <p:blipFill>
          <a:blip r:embed="rId3"/>
          <a:stretch/>
        </p:blipFill>
        <p:spPr>
          <a:xfrm>
            <a:off x="467640" y="4732560"/>
            <a:ext cx="2547000" cy="2065320"/>
          </a:xfrm>
          <a:prstGeom prst="rect">
            <a:avLst/>
          </a:prstGeom>
          <a:ln w="9360"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323640" y="1628640"/>
            <a:ext cx="3743280" cy="283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Harris corners, DoG (blobs)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 feature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Raw patches, , SIFT,…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Match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points by pairing similar descriptors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wish of a descriptor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to attribute each feature point with a descriptor in order to compare if the candidate match is good or not.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 must be local, informative, insensitive to noise, luminance variations, perspective deformation including rotation, to pixel quantization etc.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like compact (low dimensional) descriptors but recognize that high dimensional ones may be more discriminative.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9" name="Picture 3" descr=""/>
          <p:cNvPicPr/>
          <p:nvPr/>
        </p:nvPicPr>
        <p:blipFill>
          <a:blip r:embed="rId1"/>
          <a:stretch/>
        </p:blipFill>
        <p:spPr>
          <a:xfrm>
            <a:off x="4572000" y="2743200"/>
            <a:ext cx="4342320" cy="2886480"/>
          </a:xfrm>
          <a:prstGeom prst="rect">
            <a:avLst/>
          </a:prstGeom>
          <a:ln w="9360"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152280" y="2743200"/>
            <a:ext cx="4342320" cy="2886480"/>
          </a:xfrm>
          <a:prstGeom prst="rect">
            <a:avLst/>
          </a:prstGeom>
          <a:ln w="9360">
            <a:noFill/>
          </a:ln>
        </p:spPr>
      </p:pic>
      <p:pic>
        <p:nvPicPr>
          <p:cNvPr id="241" name="Picture 4" descr=""/>
          <p:cNvPicPr/>
          <p:nvPr/>
        </p:nvPicPr>
        <p:blipFill>
          <a:blip r:embed="rId3"/>
          <a:stretch/>
        </p:blipFill>
        <p:spPr>
          <a:xfrm>
            <a:off x="2209680" y="1523880"/>
            <a:ext cx="1332360" cy="93312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 rot="5400000">
            <a:off x="1639440" y="2323800"/>
            <a:ext cx="1522800" cy="83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4419720" y="1676520"/>
            <a:ext cx="4561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4" name="Picture 18" descr=""/>
          <p:cNvPicPr/>
          <p:nvPr/>
        </p:nvPicPr>
        <p:blipFill>
          <a:blip r:embed="rId4"/>
          <a:stretch/>
        </p:blipFill>
        <p:spPr>
          <a:xfrm>
            <a:off x="5448240" y="1525320"/>
            <a:ext cx="1332360" cy="930240"/>
          </a:xfrm>
          <a:prstGeom prst="rect">
            <a:avLst/>
          </a:prstGeom>
          <a:ln>
            <a:noFill/>
          </a:ln>
        </p:spPr>
      </p:pic>
      <p:sp>
        <p:nvSpPr>
          <p:cNvPr id="245" name="CustomShape 4"/>
          <p:cNvSpPr/>
          <p:nvPr/>
        </p:nvSpPr>
        <p:spPr>
          <a:xfrm flipH="1" rot="16200000">
            <a:off x="5524560" y="2552400"/>
            <a:ext cx="1446840" cy="303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4209480" y="1981800"/>
            <a:ext cx="545400" cy="30420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tretch/>
        </p:blipFill>
        <p:spPr>
          <a:xfrm>
            <a:off x="6883560" y="1739880"/>
            <a:ext cx="494640" cy="53280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7"/>
          <a:stretch/>
        </p:blipFill>
        <p:spPr>
          <a:xfrm>
            <a:off x="1600200" y="1752480"/>
            <a:ext cx="456480" cy="53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1760</TotalTime>
  <Application>LibreOffice/6.0.7.3$Linux_X86_64 LibreOffice_project/00m0$Build-3</Application>
  <Words>2466</Words>
  <Paragraphs>317</Paragraphs>
  <Company>University of Copenhagen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2012-11-26T11:34:58Z</dcterms:created>
  <dc:creator>Kim Steenstrup Pedersen</dc:creator>
  <dc:description/>
  <dc:language>en-US</dc:language>
  <cp:lastModifiedBy/>
  <cp:lastPrinted>2013-11-25T10:11:06Z</cp:lastPrinted>
  <dcterms:modified xsi:type="dcterms:W3CDTF">2020-12-01T10:24:59Z</dcterms:modified>
  <cp:revision>262</cp:revision>
  <dc:subject/>
  <dc:title>Features II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Copenhagen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24</vt:i4>
  </property>
  <property fmtid="{D5CDD505-2E9C-101B-9397-08002B2CF9AE}" pid="9" name="PresentationFormat">
    <vt:lpwstr>Skærmshow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</Properties>
</file>